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4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5" r:id="rId18"/>
    <p:sldId id="286" r:id="rId19"/>
    <p:sldId id="269" r:id="rId20"/>
    <p:sldId id="270" r:id="rId21"/>
    <p:sldId id="271" r:id="rId22"/>
    <p:sldId id="272" r:id="rId23"/>
    <p:sldId id="273" r:id="rId24"/>
    <p:sldId id="274" r:id="rId25"/>
    <p:sldId id="299" r:id="rId26"/>
    <p:sldId id="300" r:id="rId27"/>
    <p:sldId id="310" r:id="rId28"/>
    <p:sldId id="301" r:id="rId29"/>
    <p:sldId id="312" r:id="rId30"/>
    <p:sldId id="303" r:id="rId31"/>
    <p:sldId id="313" r:id="rId32"/>
    <p:sldId id="304" r:id="rId33"/>
    <p:sldId id="305" r:id="rId34"/>
    <p:sldId id="306" r:id="rId35"/>
    <p:sldId id="307" r:id="rId36"/>
    <p:sldId id="308" r:id="rId37"/>
    <p:sldId id="309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7" r:id="rId46"/>
    <p:sldId id="283" r:id="rId47"/>
    <p:sldId id="284" r:id="rId4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AE67C2-3C75-6A77-A162-E7EA13048E34}" v="3" dt="2025-12-04T23:50:58.158"/>
    <p1510:client id="{B786B08D-87E5-FE2C-9FEB-9F2A911145A2}" v="1" dt="2025-12-04T23:48:03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Ayed Wahba" userId="S::s21064487@intrast.com.eg::2f015d42-8d77-46f5-8006-ed098b325c18" providerId="AD" clId="Web-{B786B08D-87E5-FE2C-9FEB-9F2A911145A2}"/>
    <pc:docChg chg="addSld">
      <pc:chgData name="Sara Ayed Wahba" userId="S::s21064487@intrast.com.eg::2f015d42-8d77-46f5-8006-ed098b325c18" providerId="AD" clId="Web-{B786B08D-87E5-FE2C-9FEB-9F2A911145A2}" dt="2025-12-04T23:48:03.409" v="0"/>
      <pc:docMkLst>
        <pc:docMk/>
      </pc:docMkLst>
      <pc:sldChg chg="new">
        <pc:chgData name="Sara Ayed Wahba" userId="S::s21064487@intrast.com.eg::2f015d42-8d77-46f5-8006-ed098b325c18" providerId="AD" clId="Web-{B786B08D-87E5-FE2C-9FEB-9F2A911145A2}" dt="2025-12-04T23:48:03.409" v="0"/>
        <pc:sldMkLst>
          <pc:docMk/>
          <pc:sldMk cId="270861302" sldId="314"/>
        </pc:sldMkLst>
      </pc:sldChg>
    </pc:docChg>
  </pc:docChgLst>
  <pc:docChgLst>
    <pc:chgData name="Sara Ayed Wahba" userId="S::s21064487@intrast.com.eg::2f015d42-8d77-46f5-8006-ed098b325c18" providerId="AD" clId="Web-{AAAE67C2-3C75-6A77-A162-E7EA13048E34}"/>
    <pc:docChg chg="addSld delSld">
      <pc:chgData name="Sara Ayed Wahba" userId="S::s21064487@intrast.com.eg::2f015d42-8d77-46f5-8006-ed098b325c18" providerId="AD" clId="Web-{AAAE67C2-3C75-6A77-A162-E7EA13048E34}" dt="2025-12-04T23:50:58.158" v="2"/>
      <pc:docMkLst>
        <pc:docMk/>
      </pc:docMkLst>
      <pc:sldChg chg="del">
        <pc:chgData name="Sara Ayed Wahba" userId="S::s21064487@intrast.com.eg::2f015d42-8d77-46f5-8006-ed098b325c18" providerId="AD" clId="Web-{AAAE67C2-3C75-6A77-A162-E7EA13048E34}" dt="2025-12-04T23:49:22.424" v="0"/>
        <pc:sldMkLst>
          <pc:docMk/>
          <pc:sldMk cId="270861302" sldId="314"/>
        </pc:sldMkLst>
      </pc:sldChg>
      <pc:sldChg chg="new del">
        <pc:chgData name="Sara Ayed Wahba" userId="S::s21064487@intrast.com.eg::2f015d42-8d77-46f5-8006-ed098b325c18" providerId="AD" clId="Web-{AAAE67C2-3C75-6A77-A162-E7EA13048E34}" dt="2025-12-04T23:50:58.158" v="2"/>
        <pc:sldMkLst>
          <pc:docMk/>
          <pc:sldMk cId="3977242988" sldId="31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75BE80-203A-4EDE-B16F-D86274FAC63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94FE6B-7997-4845-919C-3657A5DB1FDA}">
      <dgm:prSet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2400" b="1" dirty="0">
              <a:solidFill>
                <a:schemeClr val="tx1"/>
              </a:solidFill>
            </a:rPr>
            <a:t>1</a:t>
          </a:r>
          <a:endParaRPr lang="en-US" sz="2400" dirty="0">
            <a:solidFill>
              <a:schemeClr val="tx1"/>
            </a:solidFill>
          </a:endParaRPr>
        </a:p>
      </dgm:t>
    </dgm:pt>
    <dgm:pt modelId="{F8599527-5C23-472C-9A9E-9736CFAF64EF}" type="parTrans" cxnId="{FA225392-04B5-4BA5-8D9A-17A6B7C8182E}">
      <dgm:prSet/>
      <dgm:spPr/>
      <dgm:t>
        <a:bodyPr/>
        <a:lstStyle/>
        <a:p>
          <a:endParaRPr lang="en-US"/>
        </a:p>
      </dgm:t>
    </dgm:pt>
    <dgm:pt modelId="{1C835A00-DCB8-42C4-BE61-7D41BF0D707E}" type="sibTrans" cxnId="{FA225392-04B5-4BA5-8D9A-17A6B7C8182E}">
      <dgm:prSet/>
      <dgm:spPr/>
      <dgm:t>
        <a:bodyPr/>
        <a:lstStyle/>
        <a:p>
          <a:endParaRPr lang="en-US"/>
        </a:p>
      </dgm:t>
    </dgm:pt>
    <dgm:pt modelId="{009F80BA-E9E8-4F88-AB26-D1943C9CF05B}" type="pres">
      <dgm:prSet presAssocID="{1275BE80-203A-4EDE-B16F-D86274FAC636}" presName="cycle" presStyleCnt="0">
        <dgm:presLayoutVars>
          <dgm:dir/>
          <dgm:resizeHandles val="exact"/>
        </dgm:presLayoutVars>
      </dgm:prSet>
      <dgm:spPr/>
    </dgm:pt>
    <dgm:pt modelId="{17768EA9-6A7F-494A-8D2D-D1294291A28C}" type="pres">
      <dgm:prSet presAssocID="{8994FE6B-7997-4845-919C-3657A5DB1FDA}" presName="node" presStyleLbl="node1" presStyleIdx="0" presStyleCnt="1" custScaleX="91377" custScaleY="77800" custRadScaleRad="101569" custRadScaleInc="503">
        <dgm:presLayoutVars>
          <dgm:bulletEnabled val="1"/>
        </dgm:presLayoutVars>
      </dgm:prSet>
      <dgm:spPr/>
    </dgm:pt>
  </dgm:ptLst>
  <dgm:cxnLst>
    <dgm:cxn modelId="{308E1531-3991-4F07-9049-2C98A1DCC2D6}" type="presOf" srcId="{1275BE80-203A-4EDE-B16F-D86274FAC636}" destId="{009F80BA-E9E8-4F88-AB26-D1943C9CF05B}" srcOrd="0" destOrd="0" presId="urn:microsoft.com/office/officeart/2005/8/layout/cycle2"/>
    <dgm:cxn modelId="{FA225392-04B5-4BA5-8D9A-17A6B7C8182E}" srcId="{1275BE80-203A-4EDE-B16F-D86274FAC636}" destId="{8994FE6B-7997-4845-919C-3657A5DB1FDA}" srcOrd="0" destOrd="0" parTransId="{F8599527-5C23-472C-9A9E-9736CFAF64EF}" sibTransId="{1C835A00-DCB8-42C4-BE61-7D41BF0D707E}"/>
    <dgm:cxn modelId="{E18AA7A4-8365-422B-828B-D9CD16D26AC7}" type="presOf" srcId="{8994FE6B-7997-4845-919C-3657A5DB1FDA}" destId="{17768EA9-6A7F-494A-8D2D-D1294291A28C}" srcOrd="0" destOrd="0" presId="urn:microsoft.com/office/officeart/2005/8/layout/cycle2"/>
    <dgm:cxn modelId="{B066381F-75FF-4219-881A-0F214AF485A0}" type="presParOf" srcId="{009F80BA-E9E8-4F88-AB26-D1943C9CF05B}" destId="{17768EA9-6A7F-494A-8D2D-D1294291A28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F03832-A149-4BA4-8278-F3916E8F609D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8619A-A87B-4B4E-A9A4-C0F4435C5806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2</a:t>
          </a:r>
          <a:endParaRPr lang="en-US" sz="2400" dirty="0">
            <a:solidFill>
              <a:schemeClr val="tx1"/>
            </a:solidFill>
          </a:endParaRPr>
        </a:p>
      </dgm:t>
    </dgm:pt>
    <dgm:pt modelId="{49CA4A26-AE02-4B6B-9748-F6AC575AADC0}" type="parTrans" cxnId="{09B17389-D6A8-42C0-8649-93FD4D324CC2}">
      <dgm:prSet/>
      <dgm:spPr/>
      <dgm:t>
        <a:bodyPr/>
        <a:lstStyle/>
        <a:p>
          <a:endParaRPr lang="en-US"/>
        </a:p>
      </dgm:t>
    </dgm:pt>
    <dgm:pt modelId="{6995278E-782A-42C3-B4A1-A581962024AE}" type="sibTrans" cxnId="{09B17389-D6A8-42C0-8649-93FD4D324CC2}">
      <dgm:prSet/>
      <dgm:spPr/>
      <dgm:t>
        <a:bodyPr/>
        <a:lstStyle/>
        <a:p>
          <a:endParaRPr lang="en-US"/>
        </a:p>
      </dgm:t>
    </dgm:pt>
    <dgm:pt modelId="{51E72273-F101-4B7D-B7EA-7536BE84BCAC}" type="pres">
      <dgm:prSet presAssocID="{37F03832-A149-4BA4-8278-F3916E8F609D}" presName="cycle" presStyleCnt="0">
        <dgm:presLayoutVars>
          <dgm:dir/>
          <dgm:resizeHandles val="exact"/>
        </dgm:presLayoutVars>
      </dgm:prSet>
      <dgm:spPr/>
    </dgm:pt>
    <dgm:pt modelId="{ABA865AE-1084-41F3-B6A0-FA9A21C6BF96}" type="pres">
      <dgm:prSet presAssocID="{EA98619A-A87B-4B4E-A9A4-C0F4435C5806}" presName="node" presStyleLbl="node1" presStyleIdx="0" presStyleCnt="1" custRadScaleRad="97383" custRadScaleInc="4441">
        <dgm:presLayoutVars>
          <dgm:bulletEnabled val="1"/>
        </dgm:presLayoutVars>
      </dgm:prSet>
      <dgm:spPr/>
    </dgm:pt>
  </dgm:ptLst>
  <dgm:cxnLst>
    <dgm:cxn modelId="{E5569B09-FA60-4F2C-9798-86D240A5D17D}" type="presOf" srcId="{37F03832-A149-4BA4-8278-F3916E8F609D}" destId="{51E72273-F101-4B7D-B7EA-7536BE84BCAC}" srcOrd="0" destOrd="0" presId="urn:microsoft.com/office/officeart/2005/8/layout/cycle2"/>
    <dgm:cxn modelId="{09B17389-D6A8-42C0-8649-93FD4D324CC2}" srcId="{37F03832-A149-4BA4-8278-F3916E8F609D}" destId="{EA98619A-A87B-4B4E-A9A4-C0F4435C5806}" srcOrd="0" destOrd="0" parTransId="{49CA4A26-AE02-4B6B-9748-F6AC575AADC0}" sibTransId="{6995278E-782A-42C3-B4A1-A581962024AE}"/>
    <dgm:cxn modelId="{4E9028D2-9D16-4FC0-A5C8-BFB1E2FD16BD}" type="presOf" srcId="{EA98619A-A87B-4B4E-A9A4-C0F4435C5806}" destId="{ABA865AE-1084-41F3-B6A0-FA9A21C6BF96}" srcOrd="0" destOrd="0" presId="urn:microsoft.com/office/officeart/2005/8/layout/cycle2"/>
    <dgm:cxn modelId="{0C3A5AF2-E818-428F-A84D-0281B6488C34}" type="presParOf" srcId="{51E72273-F101-4B7D-B7EA-7536BE84BCAC}" destId="{ABA865AE-1084-41F3-B6A0-FA9A21C6BF9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51A6AA-C5A3-4230-9566-D370CED5959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544143-23D7-462F-A02E-EBCA229CD19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3</a:t>
          </a:r>
          <a:endParaRPr lang="en-US" dirty="0">
            <a:solidFill>
              <a:schemeClr val="tx1"/>
            </a:solidFill>
          </a:endParaRPr>
        </a:p>
      </dgm:t>
    </dgm:pt>
    <dgm:pt modelId="{12B21745-BEB7-452B-A551-0376AF865B91}" type="parTrans" cxnId="{E6CEE757-8965-46A0-A463-2AEEDA1F54F5}">
      <dgm:prSet/>
      <dgm:spPr/>
      <dgm:t>
        <a:bodyPr/>
        <a:lstStyle/>
        <a:p>
          <a:endParaRPr lang="en-US"/>
        </a:p>
      </dgm:t>
    </dgm:pt>
    <dgm:pt modelId="{4FFF9334-0D10-4581-B7DD-1A86D132498B}" type="sibTrans" cxnId="{E6CEE757-8965-46A0-A463-2AEEDA1F54F5}">
      <dgm:prSet/>
      <dgm:spPr/>
      <dgm:t>
        <a:bodyPr/>
        <a:lstStyle/>
        <a:p>
          <a:endParaRPr lang="en-US"/>
        </a:p>
      </dgm:t>
    </dgm:pt>
    <dgm:pt modelId="{E7AA4461-E2B7-4D19-9925-C9DE4C38E07B}" type="pres">
      <dgm:prSet presAssocID="{0C51A6AA-C5A3-4230-9566-D370CED59593}" presName="cycle" presStyleCnt="0">
        <dgm:presLayoutVars>
          <dgm:dir/>
          <dgm:resizeHandles val="exact"/>
        </dgm:presLayoutVars>
      </dgm:prSet>
      <dgm:spPr/>
    </dgm:pt>
    <dgm:pt modelId="{D5E61388-E5C1-48A1-B59A-69B134BB09EB}" type="pres">
      <dgm:prSet presAssocID="{FA544143-23D7-462F-A02E-EBCA229CD19E}" presName="node" presStyleLbl="node1" presStyleIdx="0" presStyleCnt="1" custScaleX="179965" custScaleY="177357" custRadScaleRad="99962" custRadScaleInc="-185">
        <dgm:presLayoutVars>
          <dgm:bulletEnabled val="1"/>
        </dgm:presLayoutVars>
      </dgm:prSet>
      <dgm:spPr/>
    </dgm:pt>
  </dgm:ptLst>
  <dgm:cxnLst>
    <dgm:cxn modelId="{837DE90C-15D4-4D59-89DA-6D2B89922921}" type="presOf" srcId="{FA544143-23D7-462F-A02E-EBCA229CD19E}" destId="{D5E61388-E5C1-48A1-B59A-69B134BB09EB}" srcOrd="0" destOrd="0" presId="urn:microsoft.com/office/officeart/2005/8/layout/cycle2"/>
    <dgm:cxn modelId="{E6CEE757-8965-46A0-A463-2AEEDA1F54F5}" srcId="{0C51A6AA-C5A3-4230-9566-D370CED59593}" destId="{FA544143-23D7-462F-A02E-EBCA229CD19E}" srcOrd="0" destOrd="0" parTransId="{12B21745-BEB7-452B-A551-0376AF865B91}" sibTransId="{4FFF9334-0D10-4581-B7DD-1A86D132498B}"/>
    <dgm:cxn modelId="{2827DCB4-6BFA-4F73-922E-8033CE1765D0}" type="presOf" srcId="{0C51A6AA-C5A3-4230-9566-D370CED59593}" destId="{E7AA4461-E2B7-4D19-9925-C9DE4C38E07B}" srcOrd="0" destOrd="0" presId="urn:microsoft.com/office/officeart/2005/8/layout/cycle2"/>
    <dgm:cxn modelId="{0E0AFCCC-F3AD-4A55-A4A8-F78043DD14FF}" type="presParOf" srcId="{E7AA4461-E2B7-4D19-9925-C9DE4C38E07B}" destId="{D5E61388-E5C1-48A1-B59A-69B134BB09E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8A7E47-4AF2-4355-849F-B81BC54AF5D3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639069-A759-42AF-BB73-39F9AA0AFE6E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4</a:t>
          </a:r>
          <a:endParaRPr lang="en-US" sz="2400" dirty="0">
            <a:solidFill>
              <a:schemeClr val="tx1"/>
            </a:solidFill>
          </a:endParaRPr>
        </a:p>
      </dgm:t>
    </dgm:pt>
    <dgm:pt modelId="{33046E38-97DE-4C52-8F25-D52A64DE303E}" type="parTrans" cxnId="{43C46F59-A0DC-43FD-B245-6284D2DA91AF}">
      <dgm:prSet/>
      <dgm:spPr/>
      <dgm:t>
        <a:bodyPr/>
        <a:lstStyle/>
        <a:p>
          <a:endParaRPr lang="en-US"/>
        </a:p>
      </dgm:t>
    </dgm:pt>
    <dgm:pt modelId="{D32A8D42-FAD8-4A43-A49D-4484883765CE}" type="sibTrans" cxnId="{43C46F59-A0DC-43FD-B245-6284D2DA91AF}">
      <dgm:prSet/>
      <dgm:spPr/>
      <dgm:t>
        <a:bodyPr/>
        <a:lstStyle/>
        <a:p>
          <a:endParaRPr lang="en-US"/>
        </a:p>
      </dgm:t>
    </dgm:pt>
    <dgm:pt modelId="{6EF98D0E-0C3E-416B-B46F-0CE703A006EC}" type="pres">
      <dgm:prSet presAssocID="{B68A7E47-4AF2-4355-849F-B81BC54AF5D3}" presName="cycle" presStyleCnt="0">
        <dgm:presLayoutVars>
          <dgm:dir/>
          <dgm:resizeHandles val="exact"/>
        </dgm:presLayoutVars>
      </dgm:prSet>
      <dgm:spPr/>
    </dgm:pt>
    <dgm:pt modelId="{5B382792-59D7-4019-BC19-5EA7FC272018}" type="pres">
      <dgm:prSet presAssocID="{49639069-A759-42AF-BB73-39F9AA0AFE6E}" presName="node" presStyleLbl="node1" presStyleIdx="0" presStyleCnt="1" custRadScaleRad="105655" custRadScaleInc="-2">
        <dgm:presLayoutVars>
          <dgm:bulletEnabled val="1"/>
        </dgm:presLayoutVars>
      </dgm:prSet>
      <dgm:spPr/>
    </dgm:pt>
  </dgm:ptLst>
  <dgm:cxnLst>
    <dgm:cxn modelId="{43C46F59-A0DC-43FD-B245-6284D2DA91AF}" srcId="{B68A7E47-4AF2-4355-849F-B81BC54AF5D3}" destId="{49639069-A759-42AF-BB73-39F9AA0AFE6E}" srcOrd="0" destOrd="0" parTransId="{33046E38-97DE-4C52-8F25-D52A64DE303E}" sibTransId="{D32A8D42-FAD8-4A43-A49D-4484883765CE}"/>
    <dgm:cxn modelId="{E9803A95-BB49-44F8-864A-88F381D8E202}" type="presOf" srcId="{B68A7E47-4AF2-4355-849F-B81BC54AF5D3}" destId="{6EF98D0E-0C3E-416B-B46F-0CE703A006EC}" srcOrd="0" destOrd="0" presId="urn:microsoft.com/office/officeart/2005/8/layout/cycle2"/>
    <dgm:cxn modelId="{9A0A1BF0-563B-41E1-BAD4-43831A1A960A}" type="presOf" srcId="{49639069-A759-42AF-BB73-39F9AA0AFE6E}" destId="{5B382792-59D7-4019-BC19-5EA7FC272018}" srcOrd="0" destOrd="0" presId="urn:microsoft.com/office/officeart/2005/8/layout/cycle2"/>
    <dgm:cxn modelId="{FD58EC45-E4BC-40A7-BD0A-F06E9E01D9CD}" type="presParOf" srcId="{6EF98D0E-0C3E-416B-B46F-0CE703A006EC}" destId="{5B382792-59D7-4019-BC19-5EA7FC27201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100BDD3-33D6-4E84-87B2-5644CEFB91F0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5E7279-28E1-4B22-B845-3834E8CBADB2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5</a:t>
          </a:r>
          <a:endParaRPr lang="en-US" sz="2400" dirty="0">
            <a:solidFill>
              <a:schemeClr val="tx1"/>
            </a:solidFill>
          </a:endParaRPr>
        </a:p>
      </dgm:t>
    </dgm:pt>
    <dgm:pt modelId="{9B7A76AB-65D0-4E9F-BD7C-971E7C1C67AF}" type="parTrans" cxnId="{98C38FAD-E823-425F-B717-C87875926FFF}">
      <dgm:prSet/>
      <dgm:spPr/>
      <dgm:t>
        <a:bodyPr/>
        <a:lstStyle/>
        <a:p>
          <a:endParaRPr lang="en-US"/>
        </a:p>
      </dgm:t>
    </dgm:pt>
    <dgm:pt modelId="{8AC76245-F478-4352-BE5A-3AD5D3F97222}" type="sibTrans" cxnId="{98C38FAD-E823-425F-B717-C87875926FFF}">
      <dgm:prSet/>
      <dgm:spPr/>
      <dgm:t>
        <a:bodyPr/>
        <a:lstStyle/>
        <a:p>
          <a:endParaRPr lang="en-US"/>
        </a:p>
      </dgm:t>
    </dgm:pt>
    <dgm:pt modelId="{BEDE31D9-5C64-4F4E-A304-F7CEA698C5E7}" type="pres">
      <dgm:prSet presAssocID="{5100BDD3-33D6-4E84-87B2-5644CEFB91F0}" presName="cycle" presStyleCnt="0">
        <dgm:presLayoutVars>
          <dgm:dir/>
          <dgm:resizeHandles val="exact"/>
        </dgm:presLayoutVars>
      </dgm:prSet>
      <dgm:spPr/>
    </dgm:pt>
    <dgm:pt modelId="{F90B62C6-9873-45BF-BF2D-941BC82633C8}" type="pres">
      <dgm:prSet presAssocID="{3E5E7279-28E1-4B22-B845-3834E8CBADB2}" presName="node" presStyleLbl="node1" presStyleIdx="0" presStyleCnt="1">
        <dgm:presLayoutVars>
          <dgm:bulletEnabled val="1"/>
        </dgm:presLayoutVars>
      </dgm:prSet>
      <dgm:spPr/>
    </dgm:pt>
  </dgm:ptLst>
  <dgm:cxnLst>
    <dgm:cxn modelId="{4DD3501A-858E-412B-BD2A-72EA06C22722}" type="presOf" srcId="{3E5E7279-28E1-4B22-B845-3834E8CBADB2}" destId="{F90B62C6-9873-45BF-BF2D-941BC82633C8}" srcOrd="0" destOrd="0" presId="urn:microsoft.com/office/officeart/2005/8/layout/cycle2"/>
    <dgm:cxn modelId="{98C38FAD-E823-425F-B717-C87875926FFF}" srcId="{5100BDD3-33D6-4E84-87B2-5644CEFB91F0}" destId="{3E5E7279-28E1-4B22-B845-3834E8CBADB2}" srcOrd="0" destOrd="0" parTransId="{9B7A76AB-65D0-4E9F-BD7C-971E7C1C67AF}" sibTransId="{8AC76245-F478-4352-BE5A-3AD5D3F97222}"/>
    <dgm:cxn modelId="{5B1B6DF0-BBCF-400D-B031-76580554E35E}" type="presOf" srcId="{5100BDD3-33D6-4E84-87B2-5644CEFB91F0}" destId="{BEDE31D9-5C64-4F4E-A304-F7CEA698C5E7}" srcOrd="0" destOrd="0" presId="urn:microsoft.com/office/officeart/2005/8/layout/cycle2"/>
    <dgm:cxn modelId="{50AE2426-0D53-430F-BB78-4ECE5A0CA9D3}" type="presParOf" srcId="{BEDE31D9-5C64-4F4E-A304-F7CEA698C5E7}" destId="{F90B62C6-9873-45BF-BF2D-941BC82633C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768EA9-6A7F-494A-8D2D-D1294291A28C}">
      <dsp:nvSpPr>
        <dsp:cNvPr id="0" name=""/>
        <dsp:cNvSpPr/>
      </dsp:nvSpPr>
      <dsp:spPr>
        <a:xfrm>
          <a:off x="38" y="295954"/>
          <a:ext cx="613622" cy="5224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1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9901" y="372465"/>
        <a:ext cx="433896" cy="3694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865AE-1084-41F3-B6A0-FA9A21C6BF96}">
      <dsp:nvSpPr>
        <dsp:cNvPr id="0" name=""/>
        <dsp:cNvSpPr/>
      </dsp:nvSpPr>
      <dsp:spPr>
        <a:xfrm>
          <a:off x="0" y="0"/>
          <a:ext cx="556343" cy="55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2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1475" y="81475"/>
        <a:ext cx="393393" cy="393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61388-E5C1-48A1-B59A-69B134BB09EB}">
      <dsp:nvSpPr>
        <dsp:cNvPr id="0" name=""/>
        <dsp:cNvSpPr/>
      </dsp:nvSpPr>
      <dsp:spPr>
        <a:xfrm>
          <a:off x="1006" y="0"/>
          <a:ext cx="572131" cy="5638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3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4793" y="82572"/>
        <a:ext cx="404557" cy="3986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82792-59D7-4019-BC19-5EA7FC272018}">
      <dsp:nvSpPr>
        <dsp:cNvPr id="0" name=""/>
        <dsp:cNvSpPr/>
      </dsp:nvSpPr>
      <dsp:spPr>
        <a:xfrm>
          <a:off x="0" y="316"/>
          <a:ext cx="596745" cy="596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4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87391" y="87707"/>
        <a:ext cx="421963" cy="421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0B62C6-9873-45BF-BF2D-941BC82633C8}">
      <dsp:nvSpPr>
        <dsp:cNvPr id="0" name=""/>
        <dsp:cNvSpPr/>
      </dsp:nvSpPr>
      <dsp:spPr>
        <a:xfrm>
          <a:off x="196357" y="11"/>
          <a:ext cx="508945" cy="5089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5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70890" y="74544"/>
        <a:ext cx="359879" cy="359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903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02DD8-F47E-0F81-9344-A1C6829B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7CF6E-155B-2DA7-3A5D-86E2D0834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EE5BA3-FE5D-540D-04A4-B3846A310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05154-A6EB-ED10-350C-3C4353D08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4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3C935-E6A6-D024-797B-ED16CEE7D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4DABB-8056-25CD-76F2-4CA7AE5403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DBA82-EE23-2613-DDA9-940DC2D232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21A9-126B-DDA8-98BD-35EBAE252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314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26" Type="http://schemas.openxmlformats.org/officeDocument/2006/relationships/diagramData" Target="../diagrams/data5.xml"/><Relationship Id="rId3" Type="http://schemas.openxmlformats.org/officeDocument/2006/relationships/image" Target="../media/image28.png"/><Relationship Id="rId21" Type="http://schemas.openxmlformats.org/officeDocument/2006/relationships/diagramData" Target="../diagrams/data4.xml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5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6" Type="http://schemas.openxmlformats.org/officeDocument/2006/relationships/diagramLayout" Target="../diagrams/layout3.xml"/><Relationship Id="rId20" Type="http://schemas.openxmlformats.org/officeDocument/2006/relationships/image" Target="../media/image30.png"/><Relationship Id="rId29" Type="http://schemas.openxmlformats.org/officeDocument/2006/relationships/diagramColors" Target="../diagrams/colors5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24" Type="http://schemas.openxmlformats.org/officeDocument/2006/relationships/diagramColors" Target="../diagrams/colors4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23" Type="http://schemas.openxmlformats.org/officeDocument/2006/relationships/diagramQuickStyle" Target="../diagrams/quickStyle4.xml"/><Relationship Id="rId28" Type="http://schemas.openxmlformats.org/officeDocument/2006/relationships/diagramQuickStyle" Target="../diagrams/quickStyle5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image" Target="../media/image29.png"/><Relationship Id="rId9" Type="http://schemas.microsoft.com/office/2007/relationships/diagramDrawing" Target="../diagrams/drawing1.xml"/><Relationship Id="rId14" Type="http://schemas.microsoft.com/office/2007/relationships/diagramDrawing" Target="../diagrams/drawing2.xml"/><Relationship Id="rId22" Type="http://schemas.openxmlformats.org/officeDocument/2006/relationships/diagramLayout" Target="../diagrams/layout4.xml"/><Relationship Id="rId27" Type="http://schemas.openxmlformats.org/officeDocument/2006/relationships/diagramLayout" Target="../diagrams/layout5.xml"/><Relationship Id="rId30" Type="http://schemas.microsoft.com/office/2007/relationships/diagramDrawing" Target="../diagrams/drawin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6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png"/><Relationship Id="rId11" Type="http://schemas.openxmlformats.org/officeDocument/2006/relationships/image" Target="../media/image77.svg"/><Relationship Id="rId5" Type="http://schemas.openxmlformats.org/officeDocument/2006/relationships/image" Target="../media/image73.svg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14862"/>
            <a:ext cx="7556421" cy="265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200" b="1" dirty="0">
                <a:solidFill>
                  <a:srgbClr val="F2F5FA"/>
                </a:solidFill>
                <a:latin typeface="Arial" panose="020B0604020202020204" pitchFamily="34" charset="0"/>
                <a:ea typeface="Geist" panose="020B0604020202020204" charset="0"/>
                <a:cs typeface="Arial" panose="020B0604020202020204" pitchFamily="34" charset="0"/>
              </a:rPr>
              <a:t>HR Attrition Analytics: Unlocking Insights on Employee Satisfaction &amp; Performance</a:t>
            </a:r>
            <a:endParaRPr lang="en-US" sz="4200" b="1" dirty="0">
              <a:latin typeface="Arial" panose="020B0604020202020204" pitchFamily="34" charset="0"/>
              <a:ea typeface="Geist" panose="020B060402020202020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714869"/>
            <a:ext cx="7556421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DEPI Initiative - Data Analyst Specialist Track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4209812"/>
            <a:ext cx="7556421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Group: ALX3_DAT1_G2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704755"/>
            <a:ext cx="7556421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Under the Supervision of: Eng./Dina Ezzat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5383411"/>
            <a:ext cx="1878092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677" y="5429250"/>
            <a:ext cx="2523768" cy="18161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87239" y="5383411"/>
            <a:ext cx="1878092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523"/>
            <a:ext cx="5148977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Handling Null Values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68690"/>
            <a:ext cx="11738491" cy="460902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1" y="6666905"/>
            <a:ext cx="12514706" cy="806172"/>
          </a:xfrm>
          <a:prstGeom prst="roundRect">
            <a:avLst>
              <a:gd name="adj" fmla="val 10636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63" y="6941463"/>
            <a:ext cx="255151" cy="2040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57087" y="6921937"/>
            <a:ext cx="12175450" cy="265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It appears that there are no Null Values in our dataset.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4211"/>
            <a:ext cx="10828139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Checking Invalid Data (Ensure Data Quality)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00" y="1606680"/>
            <a:ext cx="11307775" cy="56904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398" y="661636"/>
            <a:ext cx="8084732" cy="650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Exploratory Data Analysis (EDA)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1398" y="1540564"/>
            <a:ext cx="13042821" cy="457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20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To examine &amp; investigate datasets to discover patterns, trends &amp; spot anomalies.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277" y="2017642"/>
            <a:ext cx="10411384" cy="54973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4930"/>
            <a:ext cx="5281612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Focus Areas of Analysis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43" y="2716471"/>
            <a:ext cx="13535925" cy="243281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40" y="2446544"/>
            <a:ext cx="760417" cy="760417"/>
          </a:xfrm>
          <a:prstGeom prst="rect">
            <a:avLst/>
          </a:prstGeom>
        </p:spPr>
      </p:pic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7D7A4732-6A72-6962-A6B8-4EABDAAFC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802289"/>
              </p:ext>
            </p:extLst>
          </p:nvPr>
        </p:nvGraphicFramePr>
        <p:xfrm>
          <a:off x="2527229" y="2240286"/>
          <a:ext cx="671528" cy="1236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 3"/>
          <p:cNvSpPr/>
          <p:nvPr/>
        </p:nvSpPr>
        <p:spPr>
          <a:xfrm>
            <a:off x="937737" y="3313927"/>
            <a:ext cx="3880770" cy="123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CCCCCC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Factors influencing Employee Satisfaction and Attrition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615" y="2716471"/>
            <a:ext cx="4689582" cy="243281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512" y="2406788"/>
            <a:ext cx="760417" cy="760417"/>
          </a:xfrm>
          <a:prstGeom prst="rect">
            <a:avLst/>
          </a:prstGeom>
        </p:spPr>
      </p:pic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389E7EFF-77C2-EB4A-25B7-266BFC49F2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9447658"/>
              </p:ext>
            </p:extLst>
          </p:nvPr>
        </p:nvGraphicFramePr>
        <p:xfrm>
          <a:off x="7065585" y="2570143"/>
          <a:ext cx="556343" cy="59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2" name="Text 6"/>
          <p:cNvSpPr/>
          <p:nvPr/>
        </p:nvSpPr>
        <p:spPr>
          <a:xfrm>
            <a:off x="5430482" y="3343744"/>
            <a:ext cx="3880770" cy="123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CCCCCC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Impact on Employee WLB &amp; Performance</a:t>
            </a: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786" y="2716471"/>
            <a:ext cx="4689582" cy="24328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4684" y="2406788"/>
            <a:ext cx="760417" cy="760417"/>
          </a:xfrm>
          <a:prstGeom prst="rect">
            <a:avLst/>
          </a:prstGeom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57D9470-8303-493D-B877-F7BDD5307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80773"/>
              </p:ext>
            </p:extLst>
          </p:nvPr>
        </p:nvGraphicFramePr>
        <p:xfrm>
          <a:off x="11431644" y="2547940"/>
          <a:ext cx="573138" cy="563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7" name="Text 9"/>
          <p:cNvSpPr/>
          <p:nvPr/>
        </p:nvSpPr>
        <p:spPr>
          <a:xfrm>
            <a:off x="9883470" y="3313927"/>
            <a:ext cx="3880770" cy="12354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200" b="1" dirty="0">
                <a:solidFill>
                  <a:srgbClr val="CCCCCC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Correlation between Salary and Satisfaction or Performance </a:t>
            </a:r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0442" y="5213211"/>
            <a:ext cx="7161109" cy="279463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192" y="4903529"/>
            <a:ext cx="760417" cy="760417"/>
          </a:xfrm>
          <a:prstGeom prst="rect">
            <a:avLst/>
          </a:prstGeom>
        </p:spPr>
      </p:pic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DBF35E46-A092-9736-39FF-03BAD449D6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6835355"/>
              </p:ext>
            </p:extLst>
          </p:nvPr>
        </p:nvGraphicFramePr>
        <p:xfrm>
          <a:off x="3748266" y="5066884"/>
          <a:ext cx="703185" cy="59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sp>
        <p:nvSpPr>
          <p:cNvPr id="22" name="Text 12"/>
          <p:cNvSpPr/>
          <p:nvPr/>
        </p:nvSpPr>
        <p:spPr>
          <a:xfrm>
            <a:off x="997370" y="5810667"/>
            <a:ext cx="6211893" cy="823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CCCCCC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Training Impact on Performance &amp; Promotion Potential</a:t>
            </a:r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15200" y="5213211"/>
            <a:ext cx="7161109" cy="279463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950" y="4903529"/>
            <a:ext cx="760417" cy="760417"/>
          </a:xfrm>
          <a:prstGeom prst="rect">
            <a:avLst/>
          </a:prstGeom>
        </p:spPr>
      </p:pic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3094C660-4E85-DB28-8F75-6596ECBA5A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766531"/>
              </p:ext>
            </p:extLst>
          </p:nvPr>
        </p:nvGraphicFramePr>
        <p:xfrm>
          <a:off x="10383023" y="5066884"/>
          <a:ext cx="901661" cy="508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sp>
        <p:nvSpPr>
          <p:cNvPr id="27" name="Text 15"/>
          <p:cNvSpPr/>
          <p:nvPr/>
        </p:nvSpPr>
        <p:spPr>
          <a:xfrm>
            <a:off x="8274179" y="5810666"/>
            <a:ext cx="5319352" cy="411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200" b="1" dirty="0">
                <a:solidFill>
                  <a:srgbClr val="CCCCCC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Common Characteristics of Attritors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E160E9-65D1-E9BD-4769-31BB661E14B5}"/>
              </a:ext>
            </a:extLst>
          </p:cNvPr>
          <p:cNvSpPr txBox="1"/>
          <p:nvPr/>
        </p:nvSpPr>
        <p:spPr>
          <a:xfrm>
            <a:off x="715616" y="392062"/>
            <a:ext cx="12652513" cy="638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600"/>
              </a:lnSpc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Performance Analysis (Performance Correlation with Age)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EA9393B6-C28C-371D-E501-3BE845B8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58" y="1182053"/>
            <a:ext cx="12018568" cy="631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04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4A1F42-731B-A3AB-E6C3-C9A3F1748A65}"/>
              </a:ext>
            </a:extLst>
          </p:cNvPr>
          <p:cNvSpPr txBox="1"/>
          <p:nvPr/>
        </p:nvSpPr>
        <p:spPr>
          <a:xfrm>
            <a:off x="432352" y="387846"/>
            <a:ext cx="13765695" cy="592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Performance Analysis (Performance Correlation with tenure)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0C132312-6173-3611-6E22-C2D2061CD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678" y="1231521"/>
            <a:ext cx="12163042" cy="61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37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68942" y="796111"/>
            <a:ext cx="12299633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Factors influencing Employee Satisfaction and Attrition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65" y="1925592"/>
            <a:ext cx="12106870" cy="50043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435" y="690204"/>
            <a:ext cx="13042821" cy="1179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Impact on Work-Life Balance and Employee Performance: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311" y="2342317"/>
            <a:ext cx="11537255" cy="46073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3870" y="1136303"/>
            <a:ext cx="13120993" cy="585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Impact on Employee Performance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89" y="2680004"/>
            <a:ext cx="340162" cy="3401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45895" y="2665955"/>
            <a:ext cx="429482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and Job Satisfaction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45895" y="3170542"/>
            <a:ext cx="1230570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Overtime had a noticeable effect on job satisfaction. Employees who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worked extra hours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reported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higher satisfaction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compared to those who did not (3.51 vs 3.38).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89" y="4227817"/>
            <a:ext cx="340162" cy="34016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45895" y="4213767"/>
            <a:ext cx="3789521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and Performance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445895" y="4718354"/>
            <a:ext cx="1230570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Employees who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did not work overtime 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have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higher manager rating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average of 3.47 compared to 3.45 for those who do.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445895" y="5761580"/>
            <a:ext cx="347817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45895" y="5911956"/>
            <a:ext cx="1230570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dirty="0">
              <a:solidFill>
                <a:srgbClr val="EBEDF0"/>
              </a:solidFill>
              <a:latin typeface="Arial" panose="020B0604020202020204" pitchFamily="34" charset="0"/>
              <a:ea typeface="Geis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3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51721" y="636104"/>
            <a:ext cx="11509513" cy="507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Relation between Salary and Employee Satisfaction &amp; Performance 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506" y="1373583"/>
            <a:ext cx="11099374" cy="60083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822959"/>
            <a:ext cx="549163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Team Members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04337" y="274739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Moataz Tammam Abdelaziz —&gt; Data Cleaning &amp; Analysis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04335" y="3255374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Yasmeen Farouq Saleh —&gt; Data Cleaning &amp; Analysis</a:t>
            </a:r>
          </a:p>
        </p:txBody>
      </p:sp>
      <p:sp>
        <p:nvSpPr>
          <p:cNvPr id="5" name="Text 3"/>
          <p:cNvSpPr/>
          <p:nvPr/>
        </p:nvSpPr>
        <p:spPr>
          <a:xfrm>
            <a:off x="704337" y="3720607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Muhammed Nasseim El-Saied —&gt; Data Cleaning &amp; Analysis</a:t>
            </a:r>
          </a:p>
        </p:txBody>
      </p:sp>
      <p:sp>
        <p:nvSpPr>
          <p:cNvPr id="6" name="Text 4"/>
          <p:cNvSpPr/>
          <p:nvPr/>
        </p:nvSpPr>
        <p:spPr>
          <a:xfrm>
            <a:off x="704336" y="422342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Sara Ayed Wahba —&gt; Data Visualization &amp; Presentation Preparation</a:t>
            </a:r>
          </a:p>
        </p:txBody>
      </p:sp>
      <p:sp>
        <p:nvSpPr>
          <p:cNvPr id="7" name="Text 5"/>
          <p:cNvSpPr/>
          <p:nvPr/>
        </p:nvSpPr>
        <p:spPr>
          <a:xfrm>
            <a:off x="704337" y="472624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Malak Tarek Muhammed —&gt; Data Visualization &amp; Presentation Preparation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4A6F2-882F-D44E-255E-4DEBA47E1B6B}"/>
              </a:ext>
            </a:extLst>
          </p:cNvPr>
          <p:cNvSpPr txBox="1"/>
          <p:nvPr/>
        </p:nvSpPr>
        <p:spPr>
          <a:xfrm>
            <a:off x="934278" y="1498586"/>
            <a:ext cx="7315200" cy="639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(Group 3)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22997" y="596993"/>
            <a:ext cx="12245007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Training Opportunities Impact on Performance &amp; Promotion Potential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097" y="1284036"/>
            <a:ext cx="10950512" cy="49902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22997" y="6607611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HR Department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has the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lowest training opportunities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(Average: 0.96), but the 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highest Performance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"Manager Rating"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(Average: 3.49).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22997" y="6906934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Sales Department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has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slightly higher training opportunities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(Average: 0.99), but the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lowest Performance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(Average: 3.43).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22997" y="7206257"/>
            <a:ext cx="13042821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Technology Department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has the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highest training opportunities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(Average: 1.04)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and</a:t>
            </a:r>
            <a:r>
              <a:rPr lang="en-US" sz="16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Manager rating of (Average: 3.47).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97156" y="875846"/>
            <a:ext cx="9925945" cy="550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Common Characteristics of Employees who Left</a:t>
            </a: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12" y="1705513"/>
            <a:ext cx="11718836" cy="47986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895442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0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Employees who are</a:t>
            </a: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younger, less incentivized, </a:t>
            </a:r>
            <a:r>
              <a:rPr lang="en-US" sz="20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and have </a:t>
            </a: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shorter tenure</a:t>
            </a:r>
            <a:r>
              <a:rPr lang="en-US" sz="20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tend to </a:t>
            </a: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leave at higher rates.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23931" y="290127"/>
            <a:ext cx="8526615" cy="552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HR Project </a:t>
            </a:r>
            <a:r>
              <a:rPr lang="en-US" sz="3550" b="1" dirty="0" err="1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Jupyter</a:t>
            </a: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 Notebook "Python"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686D70-F16F-3A3D-0DB9-8DF7F5C9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82" y="1003853"/>
            <a:ext cx="11939091" cy="669708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89651" y="350730"/>
            <a:ext cx="10485783" cy="623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350"/>
              </a:lnSpc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Importing libraries &amp; Loading our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92854-0A19-96B9-C01A-766943335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210" y="1103243"/>
            <a:ext cx="11389208" cy="662654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071749-6950-F319-0EE8-305B6591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488" y="947246"/>
            <a:ext cx="11982339" cy="63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40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15364" y="388170"/>
            <a:ext cx="11147697" cy="625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ctr">
              <a:lnSpc>
                <a:spcPts val="435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Exploring our Dataset (EDA)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F0D117-C162-D4CC-E139-A1E129EB9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853" y="1152936"/>
            <a:ext cx="11972645" cy="65101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50FC7-D7D5-1ACE-9373-D5F5E1F4E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293D0AD-6B69-6DCB-2469-CD7E00002091}"/>
              </a:ext>
            </a:extLst>
          </p:cNvPr>
          <p:cNvSpPr/>
          <p:nvPr/>
        </p:nvSpPr>
        <p:spPr>
          <a:xfrm>
            <a:off x="1358527" y="736038"/>
            <a:ext cx="11147697" cy="625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ctr">
              <a:lnSpc>
                <a:spcPts val="435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Descriptive/ Summary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F7BD0-99F4-2DD1-7F9E-7CF86BDAF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04" y="1809730"/>
            <a:ext cx="11790943" cy="50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1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68498" y="326456"/>
            <a:ext cx="9195036" cy="516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4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Cleaning (Checking Nulls &amp; Duplicates)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CBCB23-92A8-DFF0-5BE5-3F18014D5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926" y="1091720"/>
            <a:ext cx="11972547" cy="649183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735F1-1ECA-2F88-B731-03C817B14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2298BD6-DBB6-FE08-5411-63E78F1A7EB7}"/>
              </a:ext>
            </a:extLst>
          </p:cNvPr>
          <p:cNvSpPr/>
          <p:nvPr/>
        </p:nvSpPr>
        <p:spPr>
          <a:xfrm>
            <a:off x="2638071" y="326456"/>
            <a:ext cx="9195036" cy="516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4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Cleaning (Checking Nulls &amp; Duplicates)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1198D0E-FB7D-8D1D-CD8D-22C5860E2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652"/>
          <a:stretch/>
        </p:blipFill>
        <p:spPr>
          <a:xfrm>
            <a:off x="1132966" y="1033669"/>
            <a:ext cx="12354437" cy="6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00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2668" y="372837"/>
            <a:ext cx="6529268" cy="626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Checking Unique Values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563E0-9925-6371-76F4-9B441E579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802" y="1162879"/>
            <a:ext cx="12380318" cy="64112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7134"/>
            <a:ext cx="453651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Project Overview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364" y="2180502"/>
            <a:ext cx="13042821" cy="1105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This project focuses on uncovering the underlying factors that lead to </a:t>
            </a:r>
            <a:r>
              <a:rPr lang="en-US" sz="2200" b="1" i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 Attrition</a:t>
            </a:r>
            <a:r>
              <a:rPr lang="en-US" sz="22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within the company.Our analysis examines three key evaluation dimensions: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62756" y="3361340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Employees' Satisfaction and Engagement.</a:t>
            </a:r>
          </a:p>
        </p:txBody>
      </p:sp>
      <p:sp>
        <p:nvSpPr>
          <p:cNvPr id="5" name="Text 3"/>
          <p:cNvSpPr/>
          <p:nvPr/>
        </p:nvSpPr>
        <p:spPr>
          <a:xfrm>
            <a:off x="962756" y="3785129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Manager Assessments of Employees.</a:t>
            </a:r>
          </a:p>
        </p:txBody>
      </p:sp>
      <p:sp>
        <p:nvSpPr>
          <p:cNvPr id="6" name="Text 4"/>
          <p:cNvSpPr/>
          <p:nvPr/>
        </p:nvSpPr>
        <p:spPr>
          <a:xfrm>
            <a:off x="962756" y="416916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20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Employees' Self-evaluation.</a:t>
            </a:r>
          </a:p>
        </p:txBody>
      </p:sp>
      <p:sp>
        <p:nvSpPr>
          <p:cNvPr id="7" name="Text 5"/>
          <p:cNvSpPr/>
          <p:nvPr/>
        </p:nvSpPr>
        <p:spPr>
          <a:xfrm>
            <a:off x="863366" y="5125053"/>
            <a:ext cx="13142211" cy="466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These insights are derived from HR dataset across </a:t>
            </a:r>
            <a:r>
              <a:rPr lang="en-US" sz="19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three </a:t>
            </a:r>
            <a:r>
              <a:rPr lang="en-US" sz="19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core departments: </a:t>
            </a:r>
            <a:r>
              <a:rPr lang="en-US" sz="19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Sales</a:t>
            </a:r>
            <a:r>
              <a:rPr lang="en-US" sz="19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</a:t>
            </a:r>
            <a:r>
              <a:rPr lang="en-US" sz="19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Technology</a:t>
            </a:r>
            <a:r>
              <a:rPr lang="en-US" sz="19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and </a:t>
            </a:r>
            <a:r>
              <a:rPr lang="en-US" sz="19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Human Resources.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4696" y="752812"/>
            <a:ext cx="11387810" cy="560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Trimming Extra Spaces &amp; Removing Inconsistencies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81089-8A81-F216-E68B-37CA1BF22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89" y="1692382"/>
            <a:ext cx="12237232" cy="550425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61899" y="580238"/>
            <a:ext cx="7326480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Checking if there are any Outliers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652CF-7F6B-AF62-B40C-A08128BB9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82" y="1505157"/>
            <a:ext cx="11584361" cy="593490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9772" y="752429"/>
            <a:ext cx="11481035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Experience Level in relation to Years in Recent Role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C52E84-36CE-6D88-A36C-D83CC0C6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18" y="1733375"/>
            <a:ext cx="12084115" cy="54585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3A79BC-C584-D87E-5AFE-32F2A836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507" y="448211"/>
            <a:ext cx="11791019" cy="715427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EB3AE4-B35F-AAEA-BB1A-7A88DC5F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26" y="462169"/>
            <a:ext cx="12160367" cy="713132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884" y="674489"/>
            <a:ext cx="7400211" cy="501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Visualization (Tableau Dashboard)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05555" y="1507552"/>
            <a:ext cx="13042821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An Overview for HR Attrition Project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91333"/>
            <a:ext cx="12693610" cy="546377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568148" y="576221"/>
            <a:ext cx="7139459" cy="47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Satisfaction Drivers Dashboard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28" y="1470484"/>
            <a:ext cx="12940747" cy="610326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9384" y="621030"/>
            <a:ext cx="6373495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Overtime Impact Dashboard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DA7DFB-3514-0E17-C45D-4762F77B5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95" y="1361662"/>
            <a:ext cx="13159409" cy="608274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7955" y="679370"/>
            <a:ext cx="5539533" cy="47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Salary Influence Dashboard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93" y="1513999"/>
            <a:ext cx="12413974" cy="6036231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4463" y="651629"/>
            <a:ext cx="6011533" cy="471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Training Impact Dashboard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25" y="1486138"/>
            <a:ext cx="12236410" cy="60918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975" y="893580"/>
            <a:ext cx="616934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Analysis Process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89" y="2137860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747" y="2367657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8913" y="2528743"/>
            <a:ext cx="306110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74350" y="329479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Exploration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1" y="2137860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918" y="2377596"/>
            <a:ext cx="680442" cy="680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162085" y="2528743"/>
            <a:ext cx="306110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2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466635" y="3294791"/>
            <a:ext cx="3697010" cy="736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2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Cleaning &amp; Preparation</a:t>
            </a:r>
          </a:p>
        </p:txBody>
      </p:sp>
      <p:sp>
        <p:nvSpPr>
          <p:cNvPr id="11" name="Shape 7"/>
          <p:cNvSpPr/>
          <p:nvPr/>
        </p:nvSpPr>
        <p:spPr>
          <a:xfrm>
            <a:off x="9640132" y="2137860"/>
            <a:ext cx="4196358" cy="2143601"/>
          </a:xfrm>
          <a:prstGeom prst="roundRect">
            <a:avLst>
              <a:gd name="adj" fmla="val 4444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090" y="2367657"/>
            <a:ext cx="680442" cy="68044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585257" y="2528743"/>
            <a:ext cx="306110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3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320694" y="329479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Analysis (EDA)</a:t>
            </a:r>
          </a:p>
        </p:txBody>
      </p:sp>
      <p:sp>
        <p:nvSpPr>
          <p:cNvPr id="15" name="Shape 10"/>
          <p:cNvSpPr/>
          <p:nvPr/>
        </p:nvSpPr>
        <p:spPr>
          <a:xfrm>
            <a:off x="793789" y="4508276"/>
            <a:ext cx="6407944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480" y="4757950"/>
            <a:ext cx="680442" cy="68044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844646" y="4899158"/>
            <a:ext cx="306110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4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2580083" y="566520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algn="ctr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19" name="Shape 13"/>
          <p:cNvSpPr/>
          <p:nvPr/>
        </p:nvSpPr>
        <p:spPr>
          <a:xfrm>
            <a:off x="7428547" y="4508276"/>
            <a:ext cx="6407944" cy="1775103"/>
          </a:xfrm>
          <a:prstGeom prst="roundRect">
            <a:avLst>
              <a:gd name="adj" fmla="val 5367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2238" y="4738072"/>
            <a:ext cx="680442" cy="68044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0479404" y="4899158"/>
            <a:ext cx="306110" cy="398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5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8859678" y="5665206"/>
            <a:ext cx="354556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00"/>
              </a:lnSpc>
            </a:pPr>
            <a:r>
              <a:rPr lang="en-US" sz="22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Insights &amp; Reporting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85592" y="753376"/>
            <a:ext cx="6432351" cy="412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Attrition Profile Dashboard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90" y="1513522"/>
            <a:ext cx="12753245" cy="587125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35104"/>
            <a:ext cx="3855958" cy="501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Conclusion</a:t>
            </a:r>
            <a:endParaRPr lang="en-US" sz="3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1625561"/>
            <a:ext cx="7556421" cy="5480918"/>
          </a:xfrm>
          <a:prstGeom prst="roundRect">
            <a:avLst>
              <a:gd name="adj" fmla="val 1902"/>
            </a:avLst>
          </a:prstGeom>
          <a:solidFill>
            <a:srgbClr val="101620">
              <a:alpha val="95000"/>
            </a:srgbClr>
          </a:solidFill>
          <a:ln w="22860">
            <a:solidFill>
              <a:srgbClr val="002A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69" y="1625561"/>
            <a:ext cx="86875" cy="54809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77992" y="1841183"/>
            <a:ext cx="7056596" cy="626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Our HR Analytics project revealed several key patterns shaping Employee Satisfaction and turnover: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077992" y="2583299"/>
            <a:ext cx="7056596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The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Technology department dominates the workforce (65%)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and gender distribution is nearly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balanced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across the organization.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77992" y="3151703"/>
            <a:ext cx="7056596" cy="10020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Attrition is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moderately high at 16%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but satisfaction scores across departments remain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relatively consistent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suggesting that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Attrition is not driven by Satisfaction alone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, but rather by other operational and behavioral factors.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043702" y="4380070"/>
            <a:ext cx="7056596" cy="501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Salary level shows Limited influence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on Satisfaction or Performance, suggesting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compensation is not the main concern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for most employees.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049586" y="5119888"/>
            <a:ext cx="7056596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Training opportunities show Weak impact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on Performance or Promotion readiness, indicating current programs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may lack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effectiveness or alignment with role needs.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043702" y="6051589"/>
            <a:ext cx="7056596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Employees who leave are generally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younger, earlier in their careers, lower-paid, and have shorter tenures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. The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Sales department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contributes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most </a:t>
            </a:r>
            <a:r>
              <a:rPr lang="en-US" sz="150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to the </a:t>
            </a: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overall attrition rate.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6553"/>
            <a:ext cx="13042821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6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Recommendations to effectively reduce Employee turnover &amp; strengthen Employee Experience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3202186"/>
            <a:ext cx="37852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Improve Early-Career Retention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9" y="3633073"/>
            <a:ext cx="378523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Create structured career paths, mentorship programs, and faster development cycles targeting younger, low-tenure employees who are most at risk.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89" y="5186362"/>
            <a:ext cx="378523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Create growth pathways to reduce early exits.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50138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614029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334816"/>
            <a:ext cx="3898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Enhance WLB Company-Wide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937790" y="2765703"/>
            <a:ext cx="3898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Introduce flexible scheduling, remote-work options, or mandatory time-off initiatives.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9937790" y="3729395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Regularly monitor WLB metrics for early warning signs.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501384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230404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4659154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Address High Attrition in Sales Department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937790" y="5384840"/>
            <a:ext cx="3898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Review workload, targets, incentives, and managerial support practices.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937790" y="6348532"/>
            <a:ext cx="3898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Conduct focused interviews or targeted pulse surveys to uncover department-specific stressors.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501384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5997654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0214" y="935284"/>
            <a:ext cx="13042821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8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Recommendations to effectively reduce Employee turnover &amp; strengthen Employee Experience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1225" y="3303458"/>
            <a:ext cx="37852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Reassess Training Strategies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1408" y="3734346"/>
            <a:ext cx="3785235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Shift from quantity to </a:t>
            </a: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quality and relevance</a:t>
            </a: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: design role-specific, skill-based, and progression-aligned development programs.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1408" y="5287635"/>
            <a:ext cx="378523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Evaluate training effectiveness and ensure it contributes to skill growth and promotion readiness.</a:t>
            </a: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175" y="2501384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9239" y="4614029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64214" y="2713860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Maintain Transparent Compensation Strategy</a:t>
            </a:r>
          </a:p>
        </p:txBody>
      </p:sp>
      <p:sp>
        <p:nvSpPr>
          <p:cNvPr id="9" name="Text 5"/>
          <p:cNvSpPr/>
          <p:nvPr/>
        </p:nvSpPr>
        <p:spPr>
          <a:xfrm>
            <a:off x="9864214" y="3439546"/>
            <a:ext cx="3898821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While salary is not a primary turnover driver, ensure fairness across levels and roles to prevent future dissatisfaction.</a:t>
            </a: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175" y="2501384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5848" y="3230404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64214" y="5135286"/>
            <a:ext cx="3898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1750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Adopt Predictive Analytics (Strategic Add-On)</a:t>
            </a:r>
          </a:p>
        </p:txBody>
      </p:sp>
      <p:sp>
        <p:nvSpPr>
          <p:cNvPr id="13" name="Text 7"/>
          <p:cNvSpPr/>
          <p:nvPr/>
        </p:nvSpPr>
        <p:spPr>
          <a:xfrm>
            <a:off x="9864214" y="5860972"/>
            <a:ext cx="3898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Build attrition prediction models to proactively identify high-risk employees and intervene early.</a:t>
            </a: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4175" y="2501384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5848" y="5997654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3428762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8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Thank You!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06039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Feel free to ask any questions!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061" y="907307"/>
            <a:ext cx="453651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Understanding</a:t>
            </a: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 Data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89" y="1919458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Our HR Dataset is built on a relational database consisting of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five interconnected tables: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89" y="2744206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Employee table —&gt; Master employee table (Demographics &amp; Employment data, Employee Attrition &amp; tenure fields).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Primary key: EmployeeID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89" y="3413099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Performance Rating —&gt; Employee Performance &amp; Satisfaction scores per review (ReviewDate) and training participations.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Primary Key: PerformanceID, Foreign Key: EmployeeID.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89" y="4081992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Education Level —&gt; Employees’ Educational Background.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91354" y="4456087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Lookup table: mapping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EducationLevelID “PK”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to Employees table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“FK: Education”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89" y="500603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4. Rating Level —&gt; Categorical description for each rating.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201289" y="555598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Lookup table: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RatingID “PK”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→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Manager &amp; Self-Rating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“FK” 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in PerformanceRating table.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89" y="610593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5.  Satisfied Level —&gt; Categorical description for each Satisfaction Criteria.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21171" y="6655886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Lookup table: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SatisfactionID “PK” 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→ </a:t>
            </a:r>
            <a:r>
              <a:rPr lang="en-US" b="1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Environment, Job &amp; Relationship Sats. “FK” </a:t>
            </a:r>
            <a:r>
              <a:rPr lang="en-US" dirty="0">
                <a:solidFill>
                  <a:srgbClr val="EBEDF0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in PerformanceRating table.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34" y="679490"/>
            <a:ext cx="5103614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Database Schema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56" y="1731412"/>
            <a:ext cx="13468862" cy="57987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885" y="769352"/>
            <a:ext cx="4841698" cy="1705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8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Loading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141" y="2176671"/>
            <a:ext cx="9840842" cy="420413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41647"/>
            <a:ext cx="6263045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Data Cleaning &amp; Preparation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55" y="2589661"/>
            <a:ext cx="3351967" cy="335196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63060" y="2528467"/>
            <a:ext cx="8827889" cy="225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060" y="2997254"/>
            <a:ext cx="8827889" cy="243945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53242" y="3287415"/>
            <a:ext cx="214991" cy="2264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188111" y="3994992"/>
            <a:ext cx="1387205" cy="670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Identifying Duplicates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28948" y="3297354"/>
            <a:ext cx="214991" cy="22643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369302" y="3931756"/>
            <a:ext cx="1387205" cy="67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Handling Missing Data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4654" y="3297354"/>
            <a:ext cx="214992" cy="22643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9621228" y="3864094"/>
            <a:ext cx="1296931" cy="5661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50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Standardize/ Normalize Formats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80360" y="3297354"/>
            <a:ext cx="214991" cy="22643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1695351" y="3757557"/>
            <a:ext cx="1387205" cy="678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50"/>
              </a:lnSpc>
            </a:pPr>
            <a:r>
              <a:rPr lang="en-US" sz="1450" b="1" dirty="0">
                <a:solidFill>
                  <a:srgbClr val="EBEDF0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Validate Results/Check Integrity and Consistency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5269" y="754974"/>
            <a:ext cx="5681629" cy="844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Arial" panose="020B0604020202020204" pitchFamily="34" charset="0"/>
                <a:ea typeface="Geist Bold" pitchFamily="34" charset="-122"/>
                <a:cs typeface="Arial" panose="020B0604020202020204" pitchFamily="34" charset="0"/>
              </a:rPr>
              <a:t>Handling Duplicates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408" y="1962655"/>
            <a:ext cx="9383069" cy="307460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020604" y="5513620"/>
            <a:ext cx="11731300" cy="803020"/>
          </a:xfrm>
          <a:prstGeom prst="roundRect">
            <a:avLst>
              <a:gd name="adj" fmla="val 10636"/>
            </a:avLst>
          </a:prstGeom>
          <a:solidFill>
            <a:srgbClr val="00194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417" y="5801723"/>
            <a:ext cx="283488" cy="2268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57719" y="5759343"/>
            <a:ext cx="1207889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Geist" pitchFamily="34" charset="-122"/>
                <a:cs typeface="Arial" panose="020B0604020202020204" pitchFamily="34" charset="0"/>
              </a:rPr>
              <a:t>It appears that there are no duplicates in our dataset.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e0e70a1-9f78-4c5c-b500-bc7f364c1bb7">
      <Terms xmlns="http://schemas.microsoft.com/office/infopath/2007/PartnerControls"/>
    </lcf76f155ced4ddcb4097134ff3c332f>
    <TaxCatchAll xmlns="ef8fa069-c52b-48f6-8e18-398c47cef25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F95D19DF94B740A2D497B8CC455EE2" ma:contentTypeVersion="10" ma:contentTypeDescription="Create a new document." ma:contentTypeScope="" ma:versionID="4c7a056116ea141fdbc9372fcffefc60">
  <xsd:schema xmlns:xsd="http://www.w3.org/2001/XMLSchema" xmlns:xs="http://www.w3.org/2001/XMLSchema" xmlns:p="http://schemas.microsoft.com/office/2006/metadata/properties" xmlns:ns2="1e0e70a1-9f78-4c5c-b500-bc7f364c1bb7" xmlns:ns3="ef8fa069-c52b-48f6-8e18-398c47cef25e" targetNamespace="http://schemas.microsoft.com/office/2006/metadata/properties" ma:root="true" ma:fieldsID="248e55486980925fb1fb80789392586b" ns2:_="" ns3:_="">
    <xsd:import namespace="1e0e70a1-9f78-4c5c-b500-bc7f364c1bb7"/>
    <xsd:import namespace="ef8fa069-c52b-48f6-8e18-398c47cef2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e70a1-9f78-4c5c-b500-bc7f364c1b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b3e194f-0e8c-4526-a92f-53e42d41294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fa069-c52b-48f6-8e18-398c47cef25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d8a8bcd-c759-4643-a182-942cc3a175a2}" ma:internalName="TaxCatchAll" ma:showField="CatchAllData" ma:web="ef8fa069-c52b-48f6-8e18-398c47cef2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8F9D35-E08B-45DB-8D50-FF064FD6CB63}">
  <ds:schemaRefs>
    <ds:schemaRef ds:uri="http://schemas.microsoft.com/office/2006/metadata/properties"/>
    <ds:schemaRef ds:uri="http://schemas.microsoft.com/office/infopath/2007/PartnerControls"/>
    <ds:schemaRef ds:uri="1e0e70a1-9f78-4c5c-b500-bc7f364c1bb7"/>
    <ds:schemaRef ds:uri="ef8fa069-c52b-48f6-8e18-398c47cef25e"/>
  </ds:schemaRefs>
</ds:datastoreItem>
</file>

<file path=customXml/itemProps2.xml><?xml version="1.0" encoding="utf-8"?>
<ds:datastoreItem xmlns:ds="http://schemas.openxmlformats.org/officeDocument/2006/customXml" ds:itemID="{1DEC29B3-662F-4286-915F-709E620A74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DB8F36-7B64-4F42-B4F5-68A3DC5EFC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0e70a1-9f78-4c5c-b500-bc7f364c1bb7"/>
    <ds:schemaRef ds:uri="ef8fa069-c52b-48f6-8e18-398c47cef2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2946</TotalTime>
  <Words>1113</Words>
  <Application>Microsoft Office PowerPoint</Application>
  <PresentationFormat>Custom</PresentationFormat>
  <Paragraphs>164</Paragraphs>
  <Slides>44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Malak Tarek</cp:lastModifiedBy>
  <cp:revision>20</cp:revision>
  <dcterms:created xsi:type="dcterms:W3CDTF">2025-11-28T11:54:40Z</dcterms:created>
  <dcterms:modified xsi:type="dcterms:W3CDTF">2025-12-04T23:51:03Z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0x010100FCF95D19DF94B740A2D497B8CC455EE2</vt:lpwstr>
  </property>
  <property fmtid="{D5CDD505-2E9C-101B-9397-08002B2CF9AE}" pid="3" name="MediaServiceImageTags">
    <vt:lpwstr/>
  </property>
</Properties>
</file>